
<file path=[Content_Types].xml><?xml version="1.0" encoding="utf-8"?>
<Types xmlns="http://schemas.openxmlformats.org/package/2006/content-types">
  <Default Extension="emf" ContentType="image/x-emf"/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4" r:id="rId3"/>
    <p:sldId id="262" r:id="rId4"/>
    <p:sldId id="307" r:id="rId5"/>
    <p:sldId id="260" r:id="rId6"/>
    <p:sldId id="305" r:id="rId7"/>
    <p:sldId id="306" r:id="rId8"/>
    <p:sldId id="311" r:id="rId9"/>
    <p:sldId id="312" r:id="rId10"/>
    <p:sldId id="308" r:id="rId11"/>
    <p:sldId id="309" r:id="rId12"/>
    <p:sldId id="310" r:id="rId13"/>
    <p:sldId id="302" r:id="rId14"/>
  </p:sldIdLst>
  <p:sldSz cx="9144000" cy="6858000" type="screen4x3"/>
  <p:notesSz cx="9144000" cy="6858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439911" y="19811"/>
            <a:ext cx="286511" cy="8686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413750" y="0"/>
            <a:ext cx="284162" cy="860425"/>
          </a:xfrm>
          <a:custGeom>
            <a:avLst/>
            <a:gdLst/>
            <a:ahLst/>
            <a:cxnLst/>
            <a:rect l="l" t="t" r="r" b="b"/>
            <a:pathLst>
              <a:path w="284162" h="860425">
                <a:moveTo>
                  <a:pt x="0" y="860425"/>
                </a:moveTo>
                <a:lnTo>
                  <a:pt x="284162" y="860425"/>
                </a:lnTo>
                <a:lnTo>
                  <a:pt x="284162" y="0"/>
                </a:lnTo>
                <a:lnTo>
                  <a:pt x="0" y="0"/>
                </a:lnTo>
                <a:lnTo>
                  <a:pt x="0" y="860425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723376" y="25907"/>
            <a:ext cx="350520" cy="862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8697976" y="0"/>
            <a:ext cx="347662" cy="860425"/>
          </a:xfrm>
          <a:custGeom>
            <a:avLst/>
            <a:gdLst/>
            <a:ahLst/>
            <a:cxnLst/>
            <a:rect l="l" t="t" r="r" b="b"/>
            <a:pathLst>
              <a:path w="347662" h="860425">
                <a:moveTo>
                  <a:pt x="0" y="860425"/>
                </a:moveTo>
                <a:lnTo>
                  <a:pt x="347662" y="860425"/>
                </a:lnTo>
                <a:lnTo>
                  <a:pt x="347662" y="0"/>
                </a:lnTo>
                <a:lnTo>
                  <a:pt x="0" y="0"/>
                </a:lnTo>
                <a:lnTo>
                  <a:pt x="0" y="860425"/>
                </a:lnTo>
                <a:close/>
              </a:path>
            </a:pathLst>
          </a:custGeom>
          <a:solidFill>
            <a:srgbClr val="EE41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8380476" y="6377938"/>
            <a:ext cx="288035" cy="4602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413750" y="6400800"/>
            <a:ext cx="284162" cy="457200"/>
          </a:xfrm>
          <a:custGeom>
            <a:avLst/>
            <a:gdLst/>
            <a:ahLst/>
            <a:cxnLst/>
            <a:rect l="l" t="t" r="r" b="b"/>
            <a:pathLst>
              <a:path w="284162" h="457200">
                <a:moveTo>
                  <a:pt x="0" y="457200"/>
                </a:moveTo>
                <a:lnTo>
                  <a:pt x="284162" y="457200"/>
                </a:lnTo>
                <a:lnTo>
                  <a:pt x="284162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8665464" y="6377938"/>
            <a:ext cx="350520" cy="4602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8697976" y="6400800"/>
            <a:ext cx="347662" cy="457200"/>
          </a:xfrm>
          <a:custGeom>
            <a:avLst/>
            <a:gdLst/>
            <a:ahLst/>
            <a:cxnLst/>
            <a:rect l="l" t="t" r="r" b="b"/>
            <a:pathLst>
              <a:path w="347662" h="457200">
                <a:moveTo>
                  <a:pt x="0" y="457200"/>
                </a:moveTo>
                <a:lnTo>
                  <a:pt x="347662" y="457200"/>
                </a:lnTo>
                <a:lnTo>
                  <a:pt x="347662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EE41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0985" y="322996"/>
            <a:ext cx="491319" cy="4412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36979" y="650543"/>
            <a:ext cx="7451678" cy="5368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980596" y="5454555"/>
            <a:ext cx="855259" cy="518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8393372" y="0"/>
            <a:ext cx="709683" cy="914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8370627" y="6382603"/>
            <a:ext cx="673289" cy="4549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5236190" y="2178370"/>
            <a:ext cx="973540" cy="0"/>
          </a:xfrm>
          <a:custGeom>
            <a:avLst/>
            <a:gdLst/>
            <a:ahLst/>
            <a:cxnLst/>
            <a:rect l="l" t="t" r="r" b="b"/>
            <a:pathLst>
              <a:path w="973540">
                <a:moveTo>
                  <a:pt x="0" y="0"/>
                </a:moveTo>
                <a:lnTo>
                  <a:pt x="973540" y="0"/>
                </a:lnTo>
              </a:path>
            </a:pathLst>
          </a:custGeom>
          <a:ln w="45492">
            <a:solidFill>
              <a:srgbClr val="67646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906137" y="5339053"/>
            <a:ext cx="0" cy="691257"/>
          </a:xfrm>
          <a:custGeom>
            <a:avLst/>
            <a:gdLst/>
            <a:ahLst/>
            <a:cxnLst/>
            <a:rect l="l" t="t" r="r" b="b"/>
            <a:pathLst>
              <a:path h="691257">
                <a:moveTo>
                  <a:pt x="0" y="691257"/>
                </a:moveTo>
                <a:lnTo>
                  <a:pt x="0" y="0"/>
                </a:lnTo>
              </a:path>
            </a:pathLst>
          </a:custGeom>
          <a:ln w="50041">
            <a:solidFill>
              <a:srgbClr val="74747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2581701" y="5389078"/>
            <a:ext cx="0" cy="632136"/>
          </a:xfrm>
          <a:custGeom>
            <a:avLst/>
            <a:gdLst/>
            <a:ahLst/>
            <a:cxnLst/>
            <a:rect l="l" t="t" r="r" b="b"/>
            <a:pathLst>
              <a:path h="632136">
                <a:moveTo>
                  <a:pt x="0" y="632136"/>
                </a:moveTo>
                <a:lnTo>
                  <a:pt x="0" y="0"/>
                </a:lnTo>
              </a:path>
            </a:pathLst>
          </a:custGeom>
          <a:ln w="45492">
            <a:solidFill>
              <a:srgbClr val="6B6B7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6314363" y="5339053"/>
            <a:ext cx="0" cy="686709"/>
          </a:xfrm>
          <a:custGeom>
            <a:avLst/>
            <a:gdLst/>
            <a:ahLst/>
            <a:cxnLst/>
            <a:rect l="l" t="t" r="r" b="b"/>
            <a:pathLst>
              <a:path h="686709">
                <a:moveTo>
                  <a:pt x="0" y="686709"/>
                </a:moveTo>
                <a:lnTo>
                  <a:pt x="0" y="0"/>
                </a:lnTo>
              </a:path>
            </a:pathLst>
          </a:custGeom>
          <a:ln w="40943">
            <a:solidFill>
              <a:srgbClr val="74707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6985379" y="5402720"/>
            <a:ext cx="0" cy="618493"/>
          </a:xfrm>
          <a:custGeom>
            <a:avLst/>
            <a:gdLst/>
            <a:ahLst/>
            <a:cxnLst/>
            <a:rect l="l" t="t" r="r" b="b"/>
            <a:pathLst>
              <a:path h="618493">
                <a:moveTo>
                  <a:pt x="0" y="618493"/>
                </a:moveTo>
                <a:lnTo>
                  <a:pt x="0" y="0"/>
                </a:lnTo>
              </a:path>
            </a:pathLst>
          </a:custGeom>
          <a:ln w="45492">
            <a:solidFill>
              <a:srgbClr val="67676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1887939" y="6012119"/>
            <a:ext cx="718781" cy="0"/>
          </a:xfrm>
          <a:custGeom>
            <a:avLst/>
            <a:gdLst/>
            <a:ahLst/>
            <a:cxnLst/>
            <a:rect l="l" t="t" r="r" b="b"/>
            <a:pathLst>
              <a:path w="718781">
                <a:moveTo>
                  <a:pt x="0" y="0"/>
                </a:moveTo>
                <a:lnTo>
                  <a:pt x="718781" y="0"/>
                </a:lnTo>
              </a:path>
            </a:pathLst>
          </a:custGeom>
          <a:ln w="18197">
            <a:solidFill>
              <a:srgbClr val="4BA0C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6291618" y="6012119"/>
            <a:ext cx="718781" cy="0"/>
          </a:xfrm>
          <a:custGeom>
            <a:avLst/>
            <a:gdLst/>
            <a:ahLst/>
            <a:cxnLst/>
            <a:rect l="l" t="t" r="r" b="b"/>
            <a:pathLst>
              <a:path w="718781">
                <a:moveTo>
                  <a:pt x="0" y="0"/>
                </a:moveTo>
                <a:lnTo>
                  <a:pt x="718781" y="0"/>
                </a:lnTo>
              </a:path>
            </a:pathLst>
          </a:custGeom>
          <a:ln w="18197">
            <a:solidFill>
              <a:srgbClr val="9090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8147712" y="4575031"/>
            <a:ext cx="0" cy="704900"/>
          </a:xfrm>
          <a:custGeom>
            <a:avLst/>
            <a:gdLst/>
            <a:ahLst/>
            <a:cxnLst/>
            <a:rect l="l" t="t" r="r" b="b"/>
            <a:pathLst>
              <a:path h="704900">
                <a:moveTo>
                  <a:pt x="0" y="704900"/>
                </a:moveTo>
                <a:lnTo>
                  <a:pt x="0" y="0"/>
                </a:lnTo>
              </a:path>
            </a:pathLst>
          </a:custGeom>
          <a:ln w="27295">
            <a:solidFill>
              <a:srgbClr val="9C938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5310623" y="2367045"/>
            <a:ext cx="741789" cy="350480"/>
          </a:xfrm>
          <a:custGeom>
            <a:avLst/>
            <a:gdLst/>
            <a:ahLst/>
            <a:cxnLst/>
            <a:rect l="l" t="t" r="r" b="b"/>
            <a:pathLst>
              <a:path w="741789" h="350480">
                <a:moveTo>
                  <a:pt x="0" y="0"/>
                </a:moveTo>
                <a:lnTo>
                  <a:pt x="741789" y="0"/>
                </a:lnTo>
                <a:lnTo>
                  <a:pt x="741789" y="350480"/>
                </a:lnTo>
                <a:lnTo>
                  <a:pt x="0" y="350480"/>
                </a:lnTo>
                <a:lnTo>
                  <a:pt x="0" y="0"/>
                </a:lnTo>
                <a:close/>
              </a:path>
            </a:pathLst>
          </a:custGeom>
          <a:solidFill>
            <a:srgbClr val="3177B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439911" y="19811"/>
            <a:ext cx="286511" cy="8686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413750" y="0"/>
            <a:ext cx="284162" cy="860425"/>
          </a:xfrm>
          <a:custGeom>
            <a:avLst/>
            <a:gdLst/>
            <a:ahLst/>
            <a:cxnLst/>
            <a:rect l="l" t="t" r="r" b="b"/>
            <a:pathLst>
              <a:path w="284162" h="860425">
                <a:moveTo>
                  <a:pt x="0" y="860425"/>
                </a:moveTo>
                <a:lnTo>
                  <a:pt x="284162" y="860425"/>
                </a:lnTo>
                <a:lnTo>
                  <a:pt x="284162" y="0"/>
                </a:lnTo>
                <a:lnTo>
                  <a:pt x="0" y="0"/>
                </a:lnTo>
                <a:lnTo>
                  <a:pt x="0" y="860425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723376" y="25907"/>
            <a:ext cx="350520" cy="862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8697976" y="0"/>
            <a:ext cx="347662" cy="860425"/>
          </a:xfrm>
          <a:custGeom>
            <a:avLst/>
            <a:gdLst/>
            <a:ahLst/>
            <a:cxnLst/>
            <a:rect l="l" t="t" r="r" b="b"/>
            <a:pathLst>
              <a:path w="347662" h="860425">
                <a:moveTo>
                  <a:pt x="0" y="860425"/>
                </a:moveTo>
                <a:lnTo>
                  <a:pt x="347662" y="860425"/>
                </a:lnTo>
                <a:lnTo>
                  <a:pt x="347662" y="0"/>
                </a:lnTo>
                <a:lnTo>
                  <a:pt x="0" y="0"/>
                </a:lnTo>
                <a:lnTo>
                  <a:pt x="0" y="860425"/>
                </a:lnTo>
                <a:close/>
              </a:path>
            </a:pathLst>
          </a:custGeom>
          <a:solidFill>
            <a:srgbClr val="EE41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8380476" y="6377938"/>
            <a:ext cx="288035" cy="4602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413750" y="6400800"/>
            <a:ext cx="284162" cy="457200"/>
          </a:xfrm>
          <a:custGeom>
            <a:avLst/>
            <a:gdLst/>
            <a:ahLst/>
            <a:cxnLst/>
            <a:rect l="l" t="t" r="r" b="b"/>
            <a:pathLst>
              <a:path w="284162" h="457200">
                <a:moveTo>
                  <a:pt x="0" y="457200"/>
                </a:moveTo>
                <a:lnTo>
                  <a:pt x="284162" y="457200"/>
                </a:lnTo>
                <a:lnTo>
                  <a:pt x="284162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8665464" y="6377938"/>
            <a:ext cx="350520" cy="4602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8697976" y="6400800"/>
            <a:ext cx="347662" cy="457200"/>
          </a:xfrm>
          <a:custGeom>
            <a:avLst/>
            <a:gdLst/>
            <a:ahLst/>
            <a:cxnLst/>
            <a:rect l="l" t="t" r="r" b="b"/>
            <a:pathLst>
              <a:path w="347662" h="457200">
                <a:moveTo>
                  <a:pt x="0" y="457200"/>
                </a:moveTo>
                <a:lnTo>
                  <a:pt x="347662" y="457200"/>
                </a:lnTo>
                <a:lnTo>
                  <a:pt x="347662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EE41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439911" y="19811"/>
            <a:ext cx="286511" cy="8686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8540" y="174752"/>
            <a:ext cx="7906918" cy="88412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7217" y="1683588"/>
            <a:ext cx="8049564" cy="237342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5906"/>
            <a:ext cx="9144000" cy="6857999"/>
          </a:xfrm>
          <a:custGeom>
            <a:avLst/>
            <a:gdLst/>
            <a:ahLst/>
            <a:cxnLst/>
            <a:rect l="l" t="t" r="r" b="b"/>
            <a:pathLst>
              <a:path w="9144000" h="6857999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006CB7"/>
          </a:solid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501395" y="3310126"/>
            <a:ext cx="1036319" cy="35280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3400" y="3333750"/>
            <a:ext cx="1033462" cy="3524250"/>
          </a:xfrm>
          <a:custGeom>
            <a:avLst/>
            <a:gdLst/>
            <a:ahLst/>
            <a:cxnLst/>
            <a:rect l="l" t="t" r="r" b="b"/>
            <a:pathLst>
              <a:path w="1033462" h="3524250">
                <a:moveTo>
                  <a:pt x="0" y="3524250"/>
                </a:moveTo>
                <a:lnTo>
                  <a:pt x="1033462" y="3524250"/>
                </a:lnTo>
                <a:lnTo>
                  <a:pt x="1033462" y="0"/>
                </a:lnTo>
                <a:lnTo>
                  <a:pt x="0" y="0"/>
                </a:lnTo>
                <a:lnTo>
                  <a:pt x="0" y="3524250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34667" y="3310126"/>
            <a:ext cx="1263395" cy="35280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66925" y="3333750"/>
            <a:ext cx="1260475" cy="3524250"/>
          </a:xfrm>
          <a:custGeom>
            <a:avLst/>
            <a:gdLst/>
            <a:ahLst/>
            <a:cxnLst/>
            <a:rect l="l" t="t" r="r" b="b"/>
            <a:pathLst>
              <a:path w="1260475" h="3524250">
                <a:moveTo>
                  <a:pt x="0" y="3524250"/>
                </a:moveTo>
                <a:lnTo>
                  <a:pt x="1260475" y="3524250"/>
                </a:lnTo>
                <a:lnTo>
                  <a:pt x="1260475" y="0"/>
                </a:lnTo>
                <a:lnTo>
                  <a:pt x="0" y="0"/>
                </a:lnTo>
                <a:lnTo>
                  <a:pt x="0" y="3524250"/>
                </a:lnTo>
                <a:close/>
              </a:path>
            </a:pathLst>
          </a:custGeom>
          <a:solidFill>
            <a:srgbClr val="EE41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7700" y="3452812"/>
            <a:ext cx="803275" cy="5857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78051" y="3452748"/>
            <a:ext cx="1031875" cy="4191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59308" y="25907"/>
            <a:ext cx="1036319" cy="13746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33400" y="0"/>
            <a:ext cx="1033462" cy="1371600"/>
          </a:xfrm>
          <a:custGeom>
            <a:avLst/>
            <a:gdLst/>
            <a:ahLst/>
            <a:cxnLst/>
            <a:rect l="l" t="t" r="r" b="b"/>
            <a:pathLst>
              <a:path w="1033462" h="1371600">
                <a:moveTo>
                  <a:pt x="0" y="1371600"/>
                </a:moveTo>
                <a:lnTo>
                  <a:pt x="1033462" y="1371600"/>
                </a:lnTo>
                <a:lnTo>
                  <a:pt x="1033462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92580" y="25907"/>
            <a:ext cx="1263395" cy="13746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66925" y="0"/>
            <a:ext cx="1260475" cy="1371600"/>
          </a:xfrm>
          <a:custGeom>
            <a:avLst/>
            <a:gdLst/>
            <a:ahLst/>
            <a:cxnLst/>
            <a:rect l="l" t="t" r="r" b="b"/>
            <a:pathLst>
              <a:path w="1260475" h="1371600">
                <a:moveTo>
                  <a:pt x="0" y="1371600"/>
                </a:moveTo>
                <a:lnTo>
                  <a:pt x="1260475" y="1371600"/>
                </a:lnTo>
                <a:lnTo>
                  <a:pt x="1260475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solidFill>
            <a:srgbClr val="EE41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42645" y="1279525"/>
            <a:ext cx="8296556" cy="18802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sz="6000" b="1" spc="-30" dirty="0">
                <a:solidFill>
                  <a:srgbClr val="FFFFFF"/>
                </a:solidFill>
                <a:latin typeface="Calibri"/>
                <a:cs typeface="Calibri"/>
              </a:rPr>
              <a:t>Plan</a:t>
            </a:r>
            <a:r>
              <a:rPr sz="60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0" b="1" spc="-2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6000" b="1" spc="-105" dirty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6000" b="1" spc="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6000" b="1" spc="-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6000" b="1" spc="-1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6000" b="1" spc="-25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sz="60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0" b="1" spc="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6000" b="1" spc="0" dirty="0" err="1">
                <a:solidFill>
                  <a:srgbClr val="FFFFFF"/>
                </a:solidFill>
                <a:latin typeface="Calibri"/>
                <a:cs typeface="Calibri"/>
              </a:rPr>
              <a:t>Seguridad</a:t>
            </a:r>
            <a:r>
              <a:rPr sz="60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0" b="1" spc="0" dirty="0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r>
              <a:rPr sz="6000" b="1" spc="-4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6000" b="1" spc="-25" dirty="0">
                <a:solidFill>
                  <a:srgbClr val="FFFFFF"/>
                </a:solidFill>
                <a:latin typeface="Calibri"/>
                <a:cs typeface="Calibri"/>
              </a:rPr>
              <a:t>olar</a:t>
            </a:r>
            <a:r>
              <a:rPr lang="es-CL" sz="6000" b="1" spc="-25" dirty="0">
                <a:solidFill>
                  <a:srgbClr val="FFFFFF"/>
                </a:solidFill>
                <a:latin typeface="Calibri"/>
                <a:cs typeface="Calibri"/>
              </a:rPr>
              <a:t> (PISE)</a:t>
            </a:r>
            <a:endParaRPr sz="60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71161" y="3495420"/>
            <a:ext cx="4130675" cy="9423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Hacia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Calibri"/>
                <a:cs typeface="Calibri"/>
              </a:rPr>
              <a:t>una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Calibri"/>
                <a:cs typeface="Calibri"/>
              </a:rPr>
              <a:t>Cultu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spc="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de P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spc="0" dirty="0">
                <a:solidFill>
                  <a:srgbClr val="FFFFFF"/>
                </a:solidFill>
                <a:latin typeface="Calibri"/>
                <a:cs typeface="Calibri"/>
              </a:rPr>
              <a:t>ión.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ts val="900"/>
              </a:lnSpc>
              <a:spcBef>
                <a:spcPts val="39"/>
              </a:spcBef>
            </a:pPr>
            <a:endParaRPr sz="900" dirty="0"/>
          </a:p>
          <a:p>
            <a:pPr>
              <a:lnSpc>
                <a:spcPts val="1000"/>
              </a:lnSpc>
            </a:pPr>
            <a:endParaRPr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7E7C9F-B77B-4F27-BF63-6E8CCE07A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3600" dirty="0"/>
              <a:t>3ER PISO: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7038FCA-32C4-4F06-800D-29E03E470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98877"/>
            <a:ext cx="8915399" cy="625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64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0D2E70D-7CF9-4C21-8CFB-AAAB943CE1C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9"/>
          <a:stretch/>
        </p:blipFill>
        <p:spPr bwMode="auto">
          <a:xfrm>
            <a:off x="35169" y="533400"/>
            <a:ext cx="8915400" cy="61498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0A82C54-6D36-451A-8A6B-25C2F287D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3600" dirty="0"/>
              <a:t>2DO PISO</a:t>
            </a:r>
          </a:p>
        </p:txBody>
      </p:sp>
    </p:spTree>
    <p:extLst>
      <p:ext uri="{BB962C8B-B14F-4D97-AF65-F5344CB8AC3E}">
        <p14:creationId xmlns:p14="http://schemas.microsoft.com/office/powerpoint/2010/main" val="105533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BDC9E8E-4782-444C-BEDB-3CFFDDAA7A7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"/>
          <a:stretch/>
        </p:blipFill>
        <p:spPr bwMode="auto">
          <a:xfrm>
            <a:off x="190500" y="393993"/>
            <a:ext cx="8763000" cy="64376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243C7A2-824B-437F-A80E-42B8BF00E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540" y="174753"/>
            <a:ext cx="6315660" cy="815848"/>
          </a:xfrm>
        </p:spPr>
        <p:txBody>
          <a:bodyPr/>
          <a:lstStyle/>
          <a:p>
            <a:r>
              <a:rPr lang="es-CL" sz="3600" dirty="0"/>
              <a:t>1ER PISO:</a:t>
            </a:r>
          </a:p>
        </p:txBody>
      </p:sp>
    </p:spTree>
    <p:extLst>
      <p:ext uri="{BB962C8B-B14F-4D97-AF65-F5344CB8AC3E}">
        <p14:creationId xmlns:p14="http://schemas.microsoft.com/office/powerpoint/2010/main" val="1921691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9"/>
          </a:xfrm>
          <a:custGeom>
            <a:avLst/>
            <a:gdLst/>
            <a:ahLst/>
            <a:cxnLst/>
            <a:rect l="l" t="t" r="r" b="b"/>
            <a:pathLst>
              <a:path w="9144000" h="6857999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006C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01395" y="3310126"/>
            <a:ext cx="1036319" cy="35280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3400" y="3333750"/>
            <a:ext cx="1033462" cy="3524250"/>
          </a:xfrm>
          <a:custGeom>
            <a:avLst/>
            <a:gdLst/>
            <a:ahLst/>
            <a:cxnLst/>
            <a:rect l="l" t="t" r="r" b="b"/>
            <a:pathLst>
              <a:path w="1033462" h="3524250">
                <a:moveTo>
                  <a:pt x="0" y="3524250"/>
                </a:moveTo>
                <a:lnTo>
                  <a:pt x="1033462" y="3524250"/>
                </a:lnTo>
                <a:lnTo>
                  <a:pt x="1033462" y="0"/>
                </a:lnTo>
                <a:lnTo>
                  <a:pt x="0" y="0"/>
                </a:lnTo>
                <a:lnTo>
                  <a:pt x="0" y="3524250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34667" y="3310126"/>
            <a:ext cx="1263395" cy="35280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66925" y="3333750"/>
            <a:ext cx="1260475" cy="3524250"/>
          </a:xfrm>
          <a:custGeom>
            <a:avLst/>
            <a:gdLst/>
            <a:ahLst/>
            <a:cxnLst/>
            <a:rect l="l" t="t" r="r" b="b"/>
            <a:pathLst>
              <a:path w="1260475" h="3524250">
                <a:moveTo>
                  <a:pt x="0" y="3524250"/>
                </a:moveTo>
                <a:lnTo>
                  <a:pt x="1260475" y="3524250"/>
                </a:lnTo>
                <a:lnTo>
                  <a:pt x="1260475" y="0"/>
                </a:lnTo>
                <a:lnTo>
                  <a:pt x="0" y="0"/>
                </a:lnTo>
                <a:lnTo>
                  <a:pt x="0" y="3524250"/>
                </a:lnTo>
                <a:close/>
              </a:path>
            </a:pathLst>
          </a:custGeom>
          <a:solidFill>
            <a:srgbClr val="EE41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7700" y="3452812"/>
            <a:ext cx="803275" cy="5857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78051" y="3452748"/>
            <a:ext cx="1031875" cy="4191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59308" y="25907"/>
            <a:ext cx="1036319" cy="13746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33400" y="0"/>
            <a:ext cx="1033462" cy="1371600"/>
          </a:xfrm>
          <a:custGeom>
            <a:avLst/>
            <a:gdLst/>
            <a:ahLst/>
            <a:cxnLst/>
            <a:rect l="l" t="t" r="r" b="b"/>
            <a:pathLst>
              <a:path w="1033462" h="1371600">
                <a:moveTo>
                  <a:pt x="0" y="1371600"/>
                </a:moveTo>
                <a:lnTo>
                  <a:pt x="1033462" y="1371600"/>
                </a:lnTo>
                <a:lnTo>
                  <a:pt x="1033462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92580" y="25907"/>
            <a:ext cx="1263395" cy="13746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66925" y="0"/>
            <a:ext cx="1260475" cy="1371600"/>
          </a:xfrm>
          <a:custGeom>
            <a:avLst/>
            <a:gdLst/>
            <a:ahLst/>
            <a:cxnLst/>
            <a:rect l="l" t="t" r="r" b="b"/>
            <a:pathLst>
              <a:path w="1260475" h="1371600">
                <a:moveTo>
                  <a:pt x="0" y="1371600"/>
                </a:moveTo>
                <a:lnTo>
                  <a:pt x="1260475" y="1371600"/>
                </a:lnTo>
                <a:lnTo>
                  <a:pt x="1260475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solidFill>
            <a:srgbClr val="EE41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828800" y="1570737"/>
            <a:ext cx="6250232" cy="366902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  <a:tabLst>
                <a:tab pos="1583690" algn="l"/>
              </a:tabLst>
            </a:pPr>
            <a:r>
              <a:rPr lang="es-ES" sz="5400" b="1" dirty="0">
                <a:solidFill>
                  <a:srgbClr val="FFFFFF"/>
                </a:solidFill>
                <a:latin typeface="Calibri"/>
                <a:cs typeface="Calibri"/>
              </a:rPr>
              <a:t>TODOS PODEMOS COLABORAR CON LA SEGURIDAD</a:t>
            </a:r>
            <a:r>
              <a:rPr lang="es-ES" sz="5400" b="1" spc="-2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lang="es-ES" sz="5400" dirty="0">
              <a:latin typeface="Calibri"/>
              <a:cs typeface="Calibri"/>
            </a:endParaRPr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  <a:spcBef>
                <a:spcPts val="74"/>
              </a:spcBef>
            </a:pPr>
            <a:endParaRPr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F2C7E74-4A71-43EE-8F3B-DBEF39CA4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1370" y="0"/>
            <a:ext cx="43612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825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13750" y="0"/>
            <a:ext cx="284162" cy="860425"/>
          </a:xfrm>
          <a:custGeom>
            <a:avLst/>
            <a:gdLst/>
            <a:ahLst/>
            <a:cxnLst/>
            <a:rect l="l" t="t" r="r" b="b"/>
            <a:pathLst>
              <a:path w="284162" h="860425">
                <a:moveTo>
                  <a:pt x="0" y="860425"/>
                </a:moveTo>
                <a:lnTo>
                  <a:pt x="284162" y="860425"/>
                </a:lnTo>
                <a:lnTo>
                  <a:pt x="284162" y="0"/>
                </a:lnTo>
                <a:lnTo>
                  <a:pt x="0" y="0"/>
                </a:lnTo>
                <a:lnTo>
                  <a:pt x="0" y="860425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23376" y="25907"/>
            <a:ext cx="350520" cy="862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97976" y="0"/>
            <a:ext cx="347662" cy="860425"/>
          </a:xfrm>
          <a:custGeom>
            <a:avLst/>
            <a:gdLst/>
            <a:ahLst/>
            <a:cxnLst/>
            <a:rect l="l" t="t" r="r" b="b"/>
            <a:pathLst>
              <a:path w="347662" h="860425">
                <a:moveTo>
                  <a:pt x="0" y="860425"/>
                </a:moveTo>
                <a:lnTo>
                  <a:pt x="347662" y="860425"/>
                </a:lnTo>
                <a:lnTo>
                  <a:pt x="347662" y="0"/>
                </a:lnTo>
                <a:lnTo>
                  <a:pt x="0" y="0"/>
                </a:lnTo>
                <a:lnTo>
                  <a:pt x="0" y="860425"/>
                </a:lnTo>
                <a:close/>
              </a:path>
            </a:pathLst>
          </a:custGeom>
          <a:solidFill>
            <a:srgbClr val="EE41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80476" y="6377938"/>
            <a:ext cx="288035" cy="4602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13750" y="6400800"/>
            <a:ext cx="284162" cy="457200"/>
          </a:xfrm>
          <a:custGeom>
            <a:avLst/>
            <a:gdLst/>
            <a:ahLst/>
            <a:cxnLst/>
            <a:rect l="l" t="t" r="r" b="b"/>
            <a:pathLst>
              <a:path w="284162" h="457200">
                <a:moveTo>
                  <a:pt x="0" y="457200"/>
                </a:moveTo>
                <a:lnTo>
                  <a:pt x="284162" y="457200"/>
                </a:lnTo>
                <a:lnTo>
                  <a:pt x="284162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665464" y="6377938"/>
            <a:ext cx="350520" cy="4602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697976" y="6400800"/>
            <a:ext cx="347662" cy="457200"/>
          </a:xfrm>
          <a:custGeom>
            <a:avLst/>
            <a:gdLst/>
            <a:ahLst/>
            <a:cxnLst/>
            <a:rect l="l" t="t" r="r" b="b"/>
            <a:pathLst>
              <a:path w="347662" h="457200">
                <a:moveTo>
                  <a:pt x="0" y="457200"/>
                </a:moveTo>
                <a:lnTo>
                  <a:pt x="347662" y="457200"/>
                </a:lnTo>
                <a:lnTo>
                  <a:pt x="347662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EE41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665214" y="2744978"/>
            <a:ext cx="2237740" cy="635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87020" marR="12700" indent="-274320">
              <a:lnSpc>
                <a:spcPct val="100000"/>
              </a:lnSpc>
              <a:tabLst>
                <a:tab pos="1365885" algn="l"/>
                <a:tab pos="1835150" algn="l"/>
                <a:tab pos="1963420" algn="l"/>
              </a:tabLst>
            </a:pPr>
            <a:r>
              <a:rPr sz="2000" spc="0" dirty="0">
                <a:latin typeface="Calibri"/>
                <a:cs typeface="Calibri"/>
              </a:rPr>
              <a:t>			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31140" y="317753"/>
            <a:ext cx="6870700" cy="4445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800" b="1" spc="-20" dirty="0">
                <a:solidFill>
                  <a:srgbClr val="006CB7"/>
                </a:solidFill>
                <a:latin typeface="Calibri"/>
                <a:cs typeface="Calibri"/>
              </a:rPr>
              <a:t>¿Qué</a:t>
            </a:r>
            <a:r>
              <a:rPr sz="2800" b="1" spc="20" dirty="0">
                <a:solidFill>
                  <a:srgbClr val="006CB7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6CB7"/>
                </a:solidFill>
                <a:latin typeface="Calibri"/>
                <a:cs typeface="Calibri"/>
              </a:rPr>
              <a:t>es</a:t>
            </a:r>
            <a:r>
              <a:rPr sz="2800" b="1" spc="-5" dirty="0">
                <a:solidFill>
                  <a:srgbClr val="006CB7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6CB7"/>
                </a:solidFill>
                <a:latin typeface="Calibri"/>
                <a:cs typeface="Calibri"/>
              </a:rPr>
              <a:t>el</a:t>
            </a:r>
            <a:r>
              <a:rPr sz="2800" b="1" spc="5" dirty="0">
                <a:solidFill>
                  <a:srgbClr val="006CB7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6CB7"/>
                </a:solidFill>
                <a:latin typeface="Calibri"/>
                <a:cs typeface="Calibri"/>
              </a:rPr>
              <a:t>Plan</a:t>
            </a:r>
            <a:r>
              <a:rPr sz="2800" b="1" spc="15" dirty="0">
                <a:solidFill>
                  <a:srgbClr val="006CB7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6CB7"/>
                </a:solidFill>
                <a:latin typeface="Calibri"/>
                <a:cs typeface="Calibri"/>
              </a:rPr>
              <a:t>I</a:t>
            </a:r>
            <a:r>
              <a:rPr sz="2800" b="1" spc="-45" dirty="0">
                <a:solidFill>
                  <a:srgbClr val="006CB7"/>
                </a:solidFill>
                <a:latin typeface="Calibri"/>
                <a:cs typeface="Calibri"/>
              </a:rPr>
              <a:t>nt</a:t>
            </a:r>
            <a:r>
              <a:rPr sz="2800" b="1" spc="-15" dirty="0">
                <a:solidFill>
                  <a:srgbClr val="006CB7"/>
                </a:solidFill>
                <a:latin typeface="Calibri"/>
                <a:cs typeface="Calibri"/>
              </a:rPr>
              <a:t>eg</a:t>
            </a:r>
            <a:r>
              <a:rPr sz="2800" b="1" spc="-80" dirty="0">
                <a:solidFill>
                  <a:srgbClr val="006CB7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006CB7"/>
                </a:solidFill>
                <a:latin typeface="Calibri"/>
                <a:cs typeface="Calibri"/>
              </a:rPr>
              <a:t>al</a:t>
            </a:r>
            <a:r>
              <a:rPr sz="2800" b="1" spc="30" dirty="0">
                <a:solidFill>
                  <a:srgbClr val="006CB7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6CB7"/>
                </a:solidFill>
                <a:latin typeface="Calibri"/>
                <a:cs typeface="Calibri"/>
              </a:rPr>
              <a:t>de</a:t>
            </a:r>
            <a:r>
              <a:rPr sz="2800" b="1" spc="5" dirty="0">
                <a:solidFill>
                  <a:srgbClr val="006CB7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6CB7"/>
                </a:solidFill>
                <a:latin typeface="Calibri"/>
                <a:cs typeface="Calibri"/>
              </a:rPr>
              <a:t>Se</a:t>
            </a:r>
            <a:r>
              <a:rPr sz="2800" b="1" spc="-30" dirty="0">
                <a:solidFill>
                  <a:srgbClr val="006CB7"/>
                </a:solidFill>
                <a:latin typeface="Calibri"/>
                <a:cs typeface="Calibri"/>
              </a:rPr>
              <a:t>g</a:t>
            </a:r>
            <a:r>
              <a:rPr sz="2800" b="1" spc="-15" dirty="0">
                <a:solidFill>
                  <a:srgbClr val="006CB7"/>
                </a:solidFill>
                <a:latin typeface="Calibri"/>
                <a:cs typeface="Calibri"/>
              </a:rPr>
              <a:t>uridad</a:t>
            </a:r>
            <a:r>
              <a:rPr sz="2800" b="1" spc="30" dirty="0">
                <a:solidFill>
                  <a:srgbClr val="006CB7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6CB7"/>
                </a:solidFill>
                <a:latin typeface="Calibri"/>
                <a:cs typeface="Calibri"/>
              </a:rPr>
              <a:t>Esco</a:t>
            </a:r>
            <a:r>
              <a:rPr sz="2800" b="1" spc="-20" dirty="0">
                <a:solidFill>
                  <a:srgbClr val="006CB7"/>
                </a:solidFill>
                <a:latin typeface="Calibri"/>
                <a:cs typeface="Calibri"/>
              </a:rPr>
              <a:t>l</a:t>
            </a:r>
            <a:r>
              <a:rPr sz="2800" b="1" spc="-15" dirty="0">
                <a:solidFill>
                  <a:srgbClr val="006CB7"/>
                </a:solidFill>
                <a:latin typeface="Calibri"/>
                <a:cs typeface="Calibri"/>
              </a:rPr>
              <a:t>ar</a:t>
            </a:r>
            <a:r>
              <a:rPr sz="2800" b="1" spc="15" dirty="0">
                <a:solidFill>
                  <a:srgbClr val="006CB7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6CB7"/>
                </a:solidFill>
                <a:latin typeface="Calibri"/>
                <a:cs typeface="Calibri"/>
              </a:rPr>
              <a:t>?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32372" y="719848"/>
            <a:ext cx="4765548" cy="53025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585AED3-99B3-4A83-A98F-2106E2E80D6B}"/>
              </a:ext>
            </a:extLst>
          </p:cNvPr>
          <p:cNvSpPr txBox="1"/>
          <p:nvPr/>
        </p:nvSpPr>
        <p:spPr>
          <a:xfrm>
            <a:off x="4881199" y="1634342"/>
            <a:ext cx="4151376" cy="3905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L" sz="2000" dirty="0">
                <a:solidFill>
                  <a:srgbClr val="202124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Es un conjunto de acciones para la p</a:t>
            </a:r>
            <a:r>
              <a:rPr lang="es-CL" sz="2000" dirty="0">
                <a:solidFill>
                  <a:srgbClr val="20212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revención y mitigación del riesgo, buscando preparar a las comunidades educativas para responder adecuadamente a eventos adversos.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L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L" sz="2000" dirty="0">
                <a:solidFill>
                  <a:srgbClr val="20212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Busca aportar de manera sustantiva al desarrollo de una Cultura Nacional de la Prevención, mediante la generación de una conciencia colectiva de autoprotección.</a:t>
            </a:r>
            <a:endParaRPr lang="es-CL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4588628C-5BE8-4AF4-95FD-9E8915BFCDC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8041"/>
          <a:stretch/>
        </p:blipFill>
        <p:spPr>
          <a:xfrm>
            <a:off x="457200" y="5638800"/>
            <a:ext cx="714286" cy="3835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B70586B-6D43-45C7-9579-0B8FD75E2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526" y="1300407"/>
            <a:ext cx="8049564" cy="4876800"/>
          </a:xfrm>
        </p:spPr>
        <p:txBody>
          <a:bodyPr/>
          <a:lstStyle/>
          <a:p>
            <a:r>
              <a:rPr lang="es-CL" dirty="0"/>
              <a:t>Se invita a trabajar en los colegios:</a:t>
            </a:r>
          </a:p>
          <a:p>
            <a:endParaRPr lang="es-CL" dirty="0"/>
          </a:p>
          <a:p>
            <a:r>
              <a:rPr lang="es-CL" dirty="0"/>
              <a:t>1. Educación vial.</a:t>
            </a:r>
          </a:p>
          <a:p>
            <a:r>
              <a:rPr lang="es-CL" dirty="0"/>
              <a:t>2. Riesgos en mi territorio.</a:t>
            </a:r>
          </a:p>
          <a:p>
            <a:r>
              <a:rPr lang="es-CL" dirty="0"/>
              <a:t>3. Aprendiendo a prevenir accidentes.</a:t>
            </a:r>
          </a:p>
          <a:p>
            <a:r>
              <a:rPr lang="es-CL" dirty="0"/>
              <a:t>4. Aprendiendo sobre el cambio climático y sostenibilidad.</a:t>
            </a:r>
          </a:p>
          <a:p>
            <a:r>
              <a:rPr lang="es-CL" dirty="0"/>
              <a:t>5. aprendiendo a promover estilos de vida sustentables. </a:t>
            </a:r>
          </a:p>
          <a:p>
            <a:endParaRPr lang="es-CL" dirty="0"/>
          </a:p>
        </p:txBody>
      </p:sp>
      <p:sp>
        <p:nvSpPr>
          <p:cNvPr id="4" name="object 27">
            <a:extLst>
              <a:ext uri="{FF2B5EF4-FFF2-40B4-BE49-F238E27FC236}">
                <a16:creationId xmlns:a16="http://schemas.microsoft.com/office/drawing/2014/main" id="{DA2C7B64-6490-4B1E-88C8-A22D64D080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0499" y="381000"/>
            <a:ext cx="8763000" cy="88423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br>
              <a:rPr lang="es-CL" sz="2800" b="1" spc="-20" dirty="0">
                <a:solidFill>
                  <a:srgbClr val="006CB7"/>
                </a:solidFill>
                <a:latin typeface="Calibri"/>
                <a:cs typeface="Calibri"/>
              </a:rPr>
            </a:br>
            <a:r>
              <a:rPr lang="es-CL" sz="2800" b="1" spc="-20" dirty="0">
                <a:solidFill>
                  <a:srgbClr val="006CB7"/>
                </a:solidFill>
                <a:latin typeface="Calibri"/>
                <a:cs typeface="Calibri"/>
              </a:rPr>
              <a:t>26 AL 30 DE MAYO: SEMANA DE LA SEGURIDAD ESCOLAR. 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90B2186-F877-4A00-8C66-597F17E5C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0938" y="1828800"/>
            <a:ext cx="3891536" cy="14478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1D4B6CC-F4CD-442E-8669-2A212891DA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33" t="12963" r="24167" b="27778"/>
          <a:stretch/>
        </p:blipFill>
        <p:spPr>
          <a:xfrm rot="20158315">
            <a:off x="6058034" y="4861453"/>
            <a:ext cx="2473022" cy="146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990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13750" y="0"/>
            <a:ext cx="284162" cy="860425"/>
          </a:xfrm>
          <a:custGeom>
            <a:avLst/>
            <a:gdLst/>
            <a:ahLst/>
            <a:cxnLst/>
            <a:rect l="l" t="t" r="r" b="b"/>
            <a:pathLst>
              <a:path w="284162" h="860425">
                <a:moveTo>
                  <a:pt x="0" y="860425"/>
                </a:moveTo>
                <a:lnTo>
                  <a:pt x="284162" y="860425"/>
                </a:lnTo>
                <a:lnTo>
                  <a:pt x="284162" y="0"/>
                </a:lnTo>
                <a:lnTo>
                  <a:pt x="0" y="0"/>
                </a:lnTo>
                <a:lnTo>
                  <a:pt x="0" y="860425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23376" y="25907"/>
            <a:ext cx="350520" cy="862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97976" y="0"/>
            <a:ext cx="347662" cy="860425"/>
          </a:xfrm>
          <a:custGeom>
            <a:avLst/>
            <a:gdLst/>
            <a:ahLst/>
            <a:cxnLst/>
            <a:rect l="l" t="t" r="r" b="b"/>
            <a:pathLst>
              <a:path w="347662" h="860425">
                <a:moveTo>
                  <a:pt x="0" y="860425"/>
                </a:moveTo>
                <a:lnTo>
                  <a:pt x="347662" y="860425"/>
                </a:lnTo>
                <a:lnTo>
                  <a:pt x="347662" y="0"/>
                </a:lnTo>
                <a:lnTo>
                  <a:pt x="0" y="0"/>
                </a:lnTo>
                <a:lnTo>
                  <a:pt x="0" y="860425"/>
                </a:lnTo>
                <a:close/>
              </a:path>
            </a:pathLst>
          </a:custGeom>
          <a:solidFill>
            <a:srgbClr val="EE41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80476" y="6377938"/>
            <a:ext cx="288035" cy="4602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13750" y="6400800"/>
            <a:ext cx="284162" cy="457200"/>
          </a:xfrm>
          <a:custGeom>
            <a:avLst/>
            <a:gdLst/>
            <a:ahLst/>
            <a:cxnLst/>
            <a:rect l="l" t="t" r="r" b="b"/>
            <a:pathLst>
              <a:path w="284162" h="457200">
                <a:moveTo>
                  <a:pt x="0" y="457200"/>
                </a:moveTo>
                <a:lnTo>
                  <a:pt x="284162" y="457200"/>
                </a:lnTo>
                <a:lnTo>
                  <a:pt x="284162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665464" y="6377938"/>
            <a:ext cx="350520" cy="4602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697976" y="6400800"/>
            <a:ext cx="347662" cy="457200"/>
          </a:xfrm>
          <a:custGeom>
            <a:avLst/>
            <a:gdLst/>
            <a:ahLst/>
            <a:cxnLst/>
            <a:rect l="l" t="t" r="r" b="b"/>
            <a:pathLst>
              <a:path w="347662" h="457200">
                <a:moveTo>
                  <a:pt x="0" y="457200"/>
                </a:moveTo>
                <a:lnTo>
                  <a:pt x="347662" y="457200"/>
                </a:lnTo>
                <a:lnTo>
                  <a:pt x="347662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EE41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6200" rIns="0" bIns="0" rtlCol="0">
            <a:noAutofit/>
          </a:bodyPr>
          <a:lstStyle/>
          <a:p>
            <a:pPr marL="3359785">
              <a:lnSpc>
                <a:spcPct val="100000"/>
              </a:lnSpc>
            </a:pP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Ries</a:t>
            </a:r>
            <a:r>
              <a:rPr sz="2800" b="1" spc="-55" dirty="0">
                <a:solidFill>
                  <a:srgbClr val="006FC0"/>
                </a:solidFill>
                <a:latin typeface="Calibri"/>
                <a:cs typeface="Calibri"/>
              </a:rPr>
              <a:t>g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o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312925" y="3131908"/>
            <a:ext cx="6281801" cy="830999"/>
          </a:xfrm>
          <a:custGeom>
            <a:avLst/>
            <a:gdLst/>
            <a:ahLst/>
            <a:cxnLst/>
            <a:rect l="l" t="t" r="r" b="b"/>
            <a:pathLst>
              <a:path w="6281801" h="830999">
                <a:moveTo>
                  <a:pt x="0" y="830999"/>
                </a:moveTo>
                <a:lnTo>
                  <a:pt x="6281801" y="830999"/>
                </a:lnTo>
                <a:lnTo>
                  <a:pt x="6281801" y="0"/>
                </a:lnTo>
                <a:lnTo>
                  <a:pt x="0" y="0"/>
                </a:lnTo>
                <a:lnTo>
                  <a:pt x="0" y="830999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904492" y="3158363"/>
            <a:ext cx="5097780" cy="7600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RI</a:t>
            </a:r>
            <a:r>
              <a:rPr sz="2400" b="1" spc="-3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SGO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=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u="heavy" spc="-20" dirty="0">
                <a:solidFill>
                  <a:srgbClr val="FFFFFF"/>
                </a:solidFill>
                <a:latin typeface="Calibri"/>
                <a:cs typeface="Calibri"/>
              </a:rPr>
              <a:t>AME</a:t>
            </a:r>
            <a:r>
              <a:rPr sz="2400" b="1" u="heavy" spc="-15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2400" b="1" u="heavy" spc="-25" dirty="0">
                <a:solidFill>
                  <a:srgbClr val="FFFFFF"/>
                </a:solidFill>
                <a:latin typeface="Calibri"/>
                <a:cs typeface="Calibri"/>
              </a:rPr>
              <a:t>Z</a:t>
            </a:r>
            <a:r>
              <a:rPr sz="2400" b="1" u="heavy" spc="-1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u="heavy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u="heavy" spc="0" dirty="0">
                <a:solidFill>
                  <a:srgbClr val="FFFFFF"/>
                </a:solidFill>
                <a:latin typeface="Calibri"/>
                <a:cs typeface="Calibri"/>
              </a:rPr>
              <a:t>* </a:t>
            </a:r>
            <a:r>
              <a:rPr sz="2400" b="1" u="heavy" spc="-15" dirty="0">
                <a:solidFill>
                  <a:srgbClr val="FFFFFF"/>
                </a:solidFill>
                <a:latin typeface="Calibri"/>
                <a:cs typeface="Calibri"/>
              </a:rPr>
              <a:t>VUL</a:t>
            </a:r>
            <a:r>
              <a:rPr sz="2400" b="1" u="heavy" spc="-2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400" b="1" u="heavy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u="heavy" spc="-15" dirty="0">
                <a:solidFill>
                  <a:srgbClr val="FFFFFF"/>
                </a:solidFill>
                <a:latin typeface="Calibri"/>
                <a:cs typeface="Calibri"/>
              </a:rPr>
              <a:t>RABILI</a:t>
            </a:r>
            <a:r>
              <a:rPr sz="2400" b="1" u="heavy" spc="-8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400" b="1" u="heavy" spc="0" dirty="0">
                <a:solidFill>
                  <a:srgbClr val="FFFFFF"/>
                </a:solidFill>
                <a:latin typeface="Calibri"/>
                <a:cs typeface="Calibri"/>
              </a:rPr>
              <a:t>AD</a:t>
            </a:r>
            <a:endParaRPr sz="2400">
              <a:latin typeface="Calibri"/>
              <a:cs typeface="Calibri"/>
            </a:endParaRPr>
          </a:p>
          <a:p>
            <a:pPr marL="1975485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17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b="1" spc="-4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CI</a:t>
            </a:r>
            <a:r>
              <a:rPr sz="2400" b="1" spc="-6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AD</a:t>
            </a:r>
            <a:r>
              <a:rPr sz="2400" b="1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267200" y="2157476"/>
            <a:ext cx="609600" cy="642874"/>
          </a:xfrm>
          <a:custGeom>
            <a:avLst/>
            <a:gdLst/>
            <a:ahLst/>
            <a:cxnLst/>
            <a:rect l="l" t="t" r="r" b="b"/>
            <a:pathLst>
              <a:path w="609600" h="642874">
                <a:moveTo>
                  <a:pt x="609600" y="352551"/>
                </a:moveTo>
                <a:lnTo>
                  <a:pt x="0" y="352551"/>
                </a:lnTo>
                <a:lnTo>
                  <a:pt x="304800" y="642874"/>
                </a:lnTo>
                <a:lnTo>
                  <a:pt x="609600" y="352551"/>
                </a:lnTo>
                <a:close/>
              </a:path>
              <a:path w="609600" h="642874">
                <a:moveTo>
                  <a:pt x="457200" y="0"/>
                </a:moveTo>
                <a:lnTo>
                  <a:pt x="152400" y="0"/>
                </a:lnTo>
                <a:lnTo>
                  <a:pt x="152400" y="352551"/>
                </a:lnTo>
                <a:lnTo>
                  <a:pt x="457200" y="352551"/>
                </a:lnTo>
                <a:lnTo>
                  <a:pt x="457200" y="0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148573" y="6566713"/>
            <a:ext cx="89535" cy="1714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39264" y="1177163"/>
            <a:ext cx="5740400" cy="7594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3030" marR="12700" indent="-100965">
              <a:lnSpc>
                <a:spcPct val="100000"/>
              </a:lnSpc>
            </a:pP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400" spc="5" dirty="0">
                <a:solidFill>
                  <a:srgbClr val="404040"/>
                </a:solidFill>
                <a:latin typeface="Calibri"/>
                <a:cs typeface="Calibri"/>
              </a:rPr>
              <a:t>x</a:t>
            </a:r>
            <a:r>
              <a:rPr sz="2400" spc="0" dirty="0">
                <a:solidFill>
                  <a:srgbClr val="404040"/>
                </a:solidFill>
                <a:latin typeface="Calibri"/>
                <a:cs typeface="Calibri"/>
              </a:rPr>
              <a:t>po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2400" spc="0" dirty="0">
                <a:solidFill>
                  <a:srgbClr val="404040"/>
                </a:solidFill>
                <a:latin typeface="Calibri"/>
                <a:cs typeface="Calibri"/>
              </a:rPr>
              <a:t>ición</a:t>
            </a:r>
            <a:r>
              <a:rPr sz="2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alibri"/>
                <a:cs typeface="Calibri"/>
              </a:rPr>
              <a:t>a un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alibri"/>
                <a:cs typeface="Calibri"/>
              </a:rPr>
              <a:t>daño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alibri"/>
                <a:cs typeface="Calibri"/>
              </a:rPr>
              <a:t>puede</a:t>
            </a:r>
            <a:r>
              <a:rPr sz="24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2400" spc="-15" dirty="0">
                <a:solidFill>
                  <a:srgbClr val="404040"/>
                </a:solidFill>
                <a:latin typeface="Calibri"/>
                <a:cs typeface="Calibri"/>
              </a:rPr>
              <a:t> suced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400" spc="-25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2400" spc="0" dirty="0">
                <a:solidFill>
                  <a:srgbClr val="404040"/>
                </a:solidFill>
                <a:latin typeface="Calibri"/>
                <a:cs typeface="Calibri"/>
              </a:rPr>
              <a:t>. El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ries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2400" spc="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2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404040"/>
                </a:solidFill>
                <a:latin typeface="Calibri"/>
                <a:cs typeface="Calibri"/>
              </a:rPr>
              <a:t>es un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alibri"/>
                <a:cs typeface="Calibri"/>
              </a:rPr>
              <a:t>pelig</a:t>
            </a:r>
            <a:r>
              <a:rPr sz="2400" spc="-3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2400" spc="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2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alibri"/>
                <a:cs typeface="Calibri"/>
              </a:rPr>
              <a:t>pue</a:t>
            </a:r>
            <a:r>
              <a:rPr sz="2400" spc="-1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24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alibri"/>
                <a:cs typeface="Calibri"/>
              </a:rPr>
              <a:t>sob</a:t>
            </a:r>
            <a:r>
              <a:rPr sz="2400" spc="-4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2400" spc="-1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v</a:t>
            </a:r>
            <a:r>
              <a:rPr sz="2400" spc="0" dirty="0">
                <a:solidFill>
                  <a:srgbClr val="404040"/>
                </a:solidFill>
                <a:latin typeface="Calibri"/>
                <a:cs typeface="Calibri"/>
              </a:rPr>
              <a:t>eni</a:t>
            </a:r>
            <a:r>
              <a:rPr sz="2400" spc="-24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2400" spc="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47459" y="4581080"/>
            <a:ext cx="8961501" cy="13902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A7CC2726-588C-4B38-9721-C1C3A5249C02}"/>
              </a:ext>
            </a:extLst>
          </p:cNvPr>
          <p:cNvSpPr txBox="1"/>
          <p:nvPr/>
        </p:nvSpPr>
        <p:spPr>
          <a:xfrm>
            <a:off x="609600" y="295870"/>
            <a:ext cx="5791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b="1" dirty="0">
                <a:solidFill>
                  <a:schemeClr val="accent1"/>
                </a:solidFill>
              </a:rPr>
              <a:t>1. SEGURIDAD VIAL: TOMAR CONCIENCIA DE LOS RIESGOS. </a:t>
            </a:r>
          </a:p>
        </p:txBody>
      </p:sp>
      <p:pic>
        <p:nvPicPr>
          <p:cNvPr id="8" name="Si Manejas No Chatees - Chat Race - CONASET">
            <a:hlinkClick r:id="" action="ppaction://media"/>
            <a:extLst>
              <a:ext uri="{FF2B5EF4-FFF2-40B4-BE49-F238E27FC236}">
                <a16:creationId xmlns:a16="http://schemas.microsoft.com/office/drawing/2014/main" id="{4A0A6BDB-8208-441C-8850-4361C5A620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496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2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68DB24-682B-43A6-829C-9A82FDA61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En la Araucanía</a:t>
            </a:r>
            <a:br>
              <a:rPr lang="es-CL" dirty="0"/>
            </a:b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17AC66-4B59-4CAD-A4A2-F1C08FF362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914400"/>
            <a:ext cx="8049564" cy="1066800"/>
          </a:xfrm>
        </p:spPr>
        <p:txBody>
          <a:bodyPr/>
          <a:lstStyle/>
          <a:p>
            <a:pPr marL="0" indent="0">
              <a:buNone/>
            </a:pPr>
            <a:endParaRPr lang="es-CL" dirty="0"/>
          </a:p>
          <a:p>
            <a:r>
              <a:rPr lang="es-ES" sz="2000" b="1" i="0" u="none" strike="noStrike" baseline="0" dirty="0">
                <a:solidFill>
                  <a:srgbClr val="A3A3A3"/>
                </a:solidFill>
                <a:latin typeface="Calibri" panose="020F0502020204030204" pitchFamily="34" charset="0"/>
              </a:rPr>
              <a:t>Comparación Región de La Araucanía 2023 versus 2022</a:t>
            </a:r>
            <a:endParaRPr lang="es-ES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s-CL" sz="1200" b="0" i="0" u="none" strike="noStrike" baseline="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s-CL" dirty="0"/>
          </a:p>
          <a:p>
            <a:pPr marL="0" indent="0">
              <a:buNone/>
            </a:pPr>
            <a:endParaRPr lang="es-CL" dirty="0"/>
          </a:p>
          <a:p>
            <a:pPr marL="0" indent="0">
              <a:buNone/>
            </a:pPr>
            <a:endParaRPr lang="es-CL" dirty="0"/>
          </a:p>
          <a:p>
            <a:endParaRPr lang="es-ES" sz="1200" dirty="0"/>
          </a:p>
          <a:p>
            <a:endParaRPr lang="es-ES" sz="1200" dirty="0"/>
          </a:p>
          <a:p>
            <a:r>
              <a:rPr lang="es-ES" sz="1200" dirty="0"/>
              <a:t>FUENTE: Observatorio de Datos Comisión Nacional de Seguridad de Tránsito observatorio@mtt.gob.cl</a:t>
            </a:r>
            <a:endParaRPr lang="es-CL" sz="1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EC0830A-C626-4C41-B654-F150C7F78D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4724"/>
          <a:stretch/>
        </p:blipFill>
        <p:spPr>
          <a:xfrm>
            <a:off x="-8710" y="5105400"/>
            <a:ext cx="9152709" cy="17526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8323347-8EF2-41D6-B137-60300CA14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850" y="2125955"/>
            <a:ext cx="8590150" cy="168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116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B043D7-396A-4273-8BBB-15D4C925E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RIESGOS EN MI TERRITORIO.</a:t>
            </a:r>
            <a:br>
              <a:rPr kumimoji="0" lang="es-C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A0B218-32F7-4B92-9DEA-6E832F604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216" y="1683588"/>
            <a:ext cx="8291983" cy="3802812"/>
          </a:xfrm>
        </p:spPr>
        <p:txBody>
          <a:bodyPr/>
          <a:lstStyle/>
          <a:p>
            <a:r>
              <a:rPr lang="es-CL" b="1" dirty="0"/>
              <a:t>APRENDER A RECONOCER Y GESTIONAR LOS RIESGOS.</a:t>
            </a:r>
          </a:p>
          <a:p>
            <a:endParaRPr lang="es-CL" dirty="0"/>
          </a:p>
          <a:p>
            <a:r>
              <a:rPr lang="es-CL" dirty="0"/>
              <a:t>Reflexionemos: </a:t>
            </a:r>
          </a:p>
          <a:p>
            <a:r>
              <a:rPr lang="es-CL" dirty="0"/>
              <a:t>1. ¿Qué riesgos pueden existir donde vivimos (fenómenos climáticos u otros)?</a:t>
            </a:r>
          </a:p>
          <a:p>
            <a:r>
              <a:rPr lang="es-CL" dirty="0"/>
              <a:t>2. ¿Qué mecanismos de prevención se han acordado en familia?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95124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4F7C512-050C-4A54-8E19-90CE363D7F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7817" b="12500"/>
          <a:stretch/>
        </p:blipFill>
        <p:spPr>
          <a:xfrm>
            <a:off x="7474652" y="2652950"/>
            <a:ext cx="1332310" cy="243622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BD859DE-0AC1-4336-AAC4-59855F74C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217" y="685800"/>
            <a:ext cx="7906918" cy="884123"/>
          </a:xfrm>
        </p:spPr>
        <p:txBody>
          <a:bodyPr/>
          <a:lstStyle/>
          <a:p>
            <a:br>
              <a:rPr lang="es-CL" dirty="0"/>
            </a:b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E908419-9706-47C5-A217-6A7AC3815C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228600"/>
            <a:ext cx="8458200" cy="5943600"/>
          </a:xfrm>
        </p:spPr>
        <p:txBody>
          <a:bodyPr/>
          <a:lstStyle/>
          <a:p>
            <a:pPr marL="0" indent="0">
              <a:buNone/>
            </a:pPr>
            <a:r>
              <a:rPr lang="es-CL" sz="2400" b="1" dirty="0"/>
              <a:t>1. ¿QUÉ HACER ANTE UN SISMO? Sirena intermitente.</a:t>
            </a:r>
          </a:p>
          <a:p>
            <a:r>
              <a:rPr lang="es-ES" sz="2200" dirty="0"/>
              <a:t>1. Se debe mantener la calma.</a:t>
            </a:r>
          </a:p>
          <a:p>
            <a:r>
              <a:rPr lang="es-ES" sz="2200" dirty="0"/>
              <a:t>2. Los estudiantes, se ubican bajo las mesas. </a:t>
            </a:r>
          </a:p>
          <a:p>
            <a:r>
              <a:rPr lang="es-ES" sz="2200" dirty="0"/>
              <a:t>3. Profesor/a, abre la puerta de la sala.</a:t>
            </a:r>
          </a:p>
          <a:p>
            <a:r>
              <a:rPr lang="es-ES" sz="2200" dirty="0"/>
              <a:t>4. En gimnasio, en zona de seguridad.</a:t>
            </a:r>
          </a:p>
          <a:p>
            <a:r>
              <a:rPr lang="es-ES" sz="2200" dirty="0"/>
              <a:t>4.  Se esperan instrucciones en cuanto a evacuar o permanecer en sala. </a:t>
            </a:r>
          </a:p>
          <a:p>
            <a:endParaRPr lang="es-CL" sz="1600" dirty="0"/>
          </a:p>
          <a:p>
            <a:pPr marL="0" indent="0">
              <a:buNone/>
            </a:pPr>
            <a:r>
              <a:rPr lang="es-CL" sz="2400" b="1" dirty="0"/>
              <a:t>2. ¿QUÉ HACER ANTE UNA EMERGENCIA, QUE REQUIERA EVACUACIÓN? Sirena continua</a:t>
            </a:r>
            <a:r>
              <a:rPr lang="es-CL" b="1" dirty="0"/>
              <a:t>.</a:t>
            </a:r>
          </a:p>
          <a:p>
            <a:r>
              <a:rPr lang="es-CL" sz="2200" dirty="0"/>
              <a:t>1. Mantener la calma. Profesor abre la puerta.</a:t>
            </a:r>
          </a:p>
          <a:p>
            <a:r>
              <a:rPr lang="es-CL" sz="2200" dirty="0"/>
              <a:t>2. Salir ordenadamente por fila.</a:t>
            </a:r>
          </a:p>
          <a:p>
            <a:r>
              <a:rPr lang="es-CL" sz="2200" dirty="0"/>
              <a:t>3. Seguir la señaléticas del piso. 3er piso: Amarillas. </a:t>
            </a:r>
            <a:r>
              <a:rPr lang="es-CL" sz="2200" b="1" dirty="0"/>
              <a:t>2do: verdes. 1er piso: azules. </a:t>
            </a:r>
          </a:p>
          <a:p>
            <a:endParaRPr lang="es-CL" sz="400" dirty="0"/>
          </a:p>
          <a:p>
            <a:pPr marL="0" indent="0">
              <a:buNone/>
            </a:pPr>
            <a:r>
              <a:rPr lang="es-CL" sz="2400" b="1" dirty="0"/>
              <a:t>3. REVISEMOS LAS VÍAS DE EVACUACIÓN DE TU COLEGIO: </a:t>
            </a:r>
          </a:p>
          <a:p>
            <a:endParaRPr lang="es-CL" sz="2000" dirty="0"/>
          </a:p>
          <a:p>
            <a:endParaRPr lang="es-CL" b="1" dirty="0"/>
          </a:p>
        </p:txBody>
      </p:sp>
    </p:spTree>
    <p:extLst>
      <p:ext uri="{BB962C8B-B14F-4D97-AF65-F5344CB8AC3E}">
        <p14:creationId xmlns:p14="http://schemas.microsoft.com/office/powerpoint/2010/main" val="4037562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</TotalTime>
  <Words>403</Words>
  <Application>Microsoft Office PowerPoint</Application>
  <PresentationFormat>Presentación en pantalla (4:3)</PresentationFormat>
  <Paragraphs>62</Paragraphs>
  <Slides>13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 26 AL 30 DE MAYO: SEMANA DE LA SEGURIDAD ESCOLAR. </vt:lpstr>
      <vt:lpstr>Riesgo</vt:lpstr>
      <vt:lpstr>Presentación de PowerPoint</vt:lpstr>
      <vt:lpstr>En la Araucanía </vt:lpstr>
      <vt:lpstr>2. RIESGOS EN MI TERRITORIO. </vt:lpstr>
      <vt:lpstr> </vt:lpstr>
      <vt:lpstr>3ER PISO:</vt:lpstr>
      <vt:lpstr>2DO PISO</vt:lpstr>
      <vt:lpstr>1ER PISO: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PISE</dc:title>
  <dc:creator>Jessica Romero</dc:creator>
  <cp:lastModifiedBy>Convivencia Escolar</cp:lastModifiedBy>
  <cp:revision>21</cp:revision>
  <dcterms:created xsi:type="dcterms:W3CDTF">2021-06-03T09:04:58Z</dcterms:created>
  <dcterms:modified xsi:type="dcterms:W3CDTF">2025-05-23T14:15:18Z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2019-04-15T00:00:00Z</vt:filetime>
  </property>
  <property fmtid="{D5CDD505-2E9C-101B-9397-08002B2CF9AE}" pid="3" name="LastSaved">
    <vt:filetime>2021-06-03T00:00:00Z</vt:filetime>
  </property>
</Properties>
</file>